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Robo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11" Type="http://schemas.openxmlformats.org/officeDocument/2006/relationships/slide" Target="slides/slide6.xml"/><Relationship Id="rId22" Type="http://schemas.openxmlformats.org/officeDocument/2006/relationships/font" Target="fonts/Roboto-italic.fntdata"/><Relationship Id="rId10" Type="http://schemas.openxmlformats.org/officeDocument/2006/relationships/slide" Target="slides/slide5.xml"/><Relationship Id="rId21" Type="http://schemas.openxmlformats.org/officeDocument/2006/relationships/font" Target="fonts/Robot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Robo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460806e821_0_7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460806e821_0_7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460806e821_0_7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460806e821_0_7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5f56dcc52d1b2e8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5f56dcc52d1b2e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5f56dcc52d1b2e8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5f56dcc52d1b2e8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460806e821_0_7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460806e821_0_7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460806e821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460806e821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60806e821_0_6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60806e821_0_6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60806e821_0_6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460806e821_0_6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60806e821_0_6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460806e821_0_6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60806e821_0_6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60806e821_0_6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460806e821_0_6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460806e821_0_6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460806e821_0_6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460806e821_0_6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460806e821_0_6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460806e821_0_6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25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Relationship Id="rId4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6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4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ctrTitle"/>
          </p:nvPr>
        </p:nvSpPr>
        <p:spPr>
          <a:xfrm>
            <a:off x="300750" y="965550"/>
            <a:ext cx="8542500" cy="2078100"/>
          </a:xfrm>
          <a:prstGeom prst="rect">
            <a:avLst/>
          </a:prstGeom>
          <a:ln cap="flat" cmpd="sng" w="952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it" sz="3600">
                <a:solidFill>
                  <a:srgbClr val="1C4587"/>
                </a:solidFill>
              </a:rPr>
              <a:t>“Giornata mondiale della gentilezza”</a:t>
            </a:r>
            <a:endParaRPr b="1" sz="3600"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4800">
                <a:solidFill>
                  <a:srgbClr val="1C4587"/>
                </a:solidFill>
              </a:rPr>
              <a:t>                   </a:t>
            </a:r>
            <a:r>
              <a:rPr b="1" lang="it" sz="3000">
                <a:solidFill>
                  <a:srgbClr val="1C4587"/>
                </a:solidFill>
              </a:rPr>
              <a:t>13 novembre 2018</a:t>
            </a:r>
            <a:endParaRPr b="1" sz="3000">
              <a:solidFill>
                <a:srgbClr val="1C4587"/>
              </a:solidFill>
            </a:endParaRPr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1016000" y="3565224"/>
            <a:ext cx="7481400" cy="4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1C4587"/>
                </a:solidFill>
              </a:rPr>
              <a:t>IC FONTANAFREDDA - SCUOLA “G. OBERDAN” VIGONOVO</a:t>
            </a:r>
            <a:endParaRPr b="1">
              <a:solidFill>
                <a:srgbClr val="1C4587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611" y="387350"/>
            <a:ext cx="5469724" cy="4102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8726" y="495457"/>
            <a:ext cx="4003976" cy="3002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6601" y="495438"/>
            <a:ext cx="3114426" cy="4152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1086" y="418111"/>
            <a:ext cx="5456376" cy="396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337" y="418525"/>
            <a:ext cx="5315522" cy="3986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6"/>
          <p:cNvSpPr txBox="1"/>
          <p:nvPr>
            <p:ph type="title"/>
          </p:nvPr>
        </p:nvSpPr>
        <p:spPr>
          <a:xfrm>
            <a:off x="819150" y="969025"/>
            <a:ext cx="7505700" cy="25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4800">
                <a:solidFill>
                  <a:srgbClr val="4A86E8"/>
                </a:solidFill>
              </a:rPr>
              <a:t>Questa è stata la nostra giornata della gentilezza. Provateci anche voi! :) :) </a:t>
            </a:r>
            <a:endParaRPr sz="4800">
              <a:solidFill>
                <a:srgbClr val="4A86E8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idx="1" type="body"/>
          </p:nvPr>
        </p:nvSpPr>
        <p:spPr>
          <a:xfrm>
            <a:off x="311700" y="676200"/>
            <a:ext cx="8520600" cy="32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</a:rPr>
              <a:t>Il 13 novembre si celebra la “Giornata Mondiale della gentilezza”. </a:t>
            </a:r>
            <a:endParaRPr sz="3600">
              <a:solidFill>
                <a:srgbClr val="4A86E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</a:rPr>
              <a:t>Per l’occasione, i bambini sono stati coinvolti in attività utili ad approfondire il tema e veicolare valori di cittadinanza. </a:t>
            </a:r>
            <a:endParaRPr sz="3600">
              <a:solidFill>
                <a:srgbClr val="4A86E8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/>
          <p:nvPr>
            <p:ph type="title"/>
          </p:nvPr>
        </p:nvSpPr>
        <p:spPr>
          <a:xfrm>
            <a:off x="406050" y="515150"/>
            <a:ext cx="32115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4A86E8"/>
                </a:solidFill>
              </a:rPr>
              <a:t>PREPARATIVI</a:t>
            </a:r>
            <a:endParaRPr>
              <a:solidFill>
                <a:srgbClr val="4A86E8"/>
              </a:solidFill>
            </a:endParaRPr>
          </a:p>
        </p:txBody>
      </p:sp>
      <p:sp>
        <p:nvSpPr>
          <p:cNvPr id="97" name="Google Shape;97;p15"/>
          <p:cNvSpPr txBox="1"/>
          <p:nvPr>
            <p:ph idx="1" type="body"/>
          </p:nvPr>
        </p:nvSpPr>
        <p:spPr>
          <a:xfrm>
            <a:off x="311700" y="1536350"/>
            <a:ext cx="8520600" cy="247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" sz="2400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</a:rPr>
              <a:t>Nei giorni antecedenti l’evento, gli alunni hanno prodotto i seguenti materiali: segnalibri, medaglie, gioco dell’oca da tavolo e da pavimento (Il Gentiloca), cartelloni, ballo, filastrocche, albero delle parole magiche in italiano e lingua inglese. </a:t>
            </a:r>
            <a:endParaRPr sz="2400">
              <a:solidFill>
                <a:srgbClr val="4A86E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/>
          <p:nvPr>
            <p:ph type="title"/>
          </p:nvPr>
        </p:nvSpPr>
        <p:spPr>
          <a:xfrm>
            <a:off x="3561900" y="223450"/>
            <a:ext cx="20202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4A86E8"/>
                </a:solidFill>
              </a:rPr>
              <a:t>L’EVENTO</a:t>
            </a:r>
            <a:endParaRPr>
              <a:solidFill>
                <a:srgbClr val="4A86E8"/>
              </a:solidFill>
            </a:endParaRPr>
          </a:p>
        </p:txBody>
      </p:sp>
      <p:sp>
        <p:nvSpPr>
          <p:cNvPr id="103" name="Google Shape;103;p16"/>
          <p:cNvSpPr txBox="1"/>
          <p:nvPr>
            <p:ph idx="1" type="body"/>
          </p:nvPr>
        </p:nvSpPr>
        <p:spPr>
          <a:xfrm>
            <a:off x="3561900" y="1377775"/>
            <a:ext cx="5272800" cy="153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" sz="2400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</a:rPr>
              <a:t>Nel corso della giornata, i bambini e le maestre hanno indossato una medaglia simbolo della ricorrenza</a:t>
            </a:r>
            <a:endParaRPr sz="2400">
              <a:solidFill>
                <a:srgbClr val="4A86E8"/>
              </a:solidFill>
            </a:endParaRPr>
          </a:p>
        </p:txBody>
      </p:sp>
      <p:pic>
        <p:nvPicPr>
          <p:cNvPr id="104" name="Google Shape;104;p16"/>
          <p:cNvPicPr preferRelativeResize="0"/>
          <p:nvPr/>
        </p:nvPicPr>
        <p:blipFill rotWithShape="1">
          <a:blip r:embed="rId3">
            <a:alphaModFix/>
          </a:blip>
          <a:srcRect b="5235" l="5195" r="0" t="23732"/>
          <a:stretch/>
        </p:blipFill>
        <p:spPr>
          <a:xfrm>
            <a:off x="349025" y="414626"/>
            <a:ext cx="2949500" cy="401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/>
          <p:nvPr>
            <p:ph idx="1" type="body"/>
          </p:nvPr>
        </p:nvSpPr>
        <p:spPr>
          <a:xfrm>
            <a:off x="707700" y="1414200"/>
            <a:ext cx="7728600" cy="205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" sz="2400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</a:rPr>
              <a:t>Gli alunni hanno pescato da una scatola un biglietto che indicava un impegno da svolgere nel corso della giornata. Ad esempio: abbraccio un mio compagno; uso la parola magica “grazie”. </a:t>
            </a:r>
            <a:endParaRPr sz="2400">
              <a:solidFill>
                <a:srgbClr val="4A86E8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>
            <p:ph idx="1" type="body"/>
          </p:nvPr>
        </p:nvSpPr>
        <p:spPr>
          <a:xfrm>
            <a:off x="3984225" y="1244888"/>
            <a:ext cx="4690500" cy="24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" sz="2400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</a:rPr>
              <a:t>Nelle singole classi i docenti hanno veicolato il messaggio attraverso attività didattiche. Ad esempio: decalogo delle parole gentili, storie, filastrocche.</a:t>
            </a:r>
            <a:endParaRPr sz="2400">
              <a:solidFill>
                <a:srgbClr val="4A86E8"/>
              </a:solidFill>
            </a:endParaRPr>
          </a:p>
        </p:txBody>
      </p:sp>
      <p:pic>
        <p:nvPicPr>
          <p:cNvPr id="115" name="Google Shape;11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875" y="219637"/>
            <a:ext cx="3177500" cy="449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>
            <p:ph idx="1" type="body"/>
          </p:nvPr>
        </p:nvSpPr>
        <p:spPr>
          <a:xfrm>
            <a:off x="819150" y="601550"/>
            <a:ext cx="7505700" cy="331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" sz="3000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</a:rPr>
              <a:t>Durante la ricreazione, i bambini e le insegnanti delle classi 1^B e 5^B hanno coinvolto tutti in un ballo a sorpresa che ha dato il via a un momento di condivisione in cui i singoli gruppi hanno presentato i lavori e regalato agli altri quanto prodotto.</a:t>
            </a:r>
            <a:r>
              <a:rPr lang="it" sz="3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0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/>
          <p:nvPr>
            <p:ph type="title"/>
          </p:nvPr>
        </p:nvSpPr>
        <p:spPr>
          <a:xfrm>
            <a:off x="748650" y="338900"/>
            <a:ext cx="7646700" cy="70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4A86E8"/>
                </a:solidFill>
              </a:rPr>
              <a:t>FOTO RICORDO DELLA GIORNATA</a:t>
            </a:r>
            <a:endParaRPr>
              <a:solidFill>
                <a:srgbClr val="4A86E8"/>
              </a:solidFill>
            </a:endParaRPr>
          </a:p>
        </p:txBody>
      </p:sp>
      <p:pic>
        <p:nvPicPr>
          <p:cNvPr id="126" name="Google Shape;12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025" y="1046603"/>
            <a:ext cx="2055875" cy="3737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03072" y="1158338"/>
            <a:ext cx="1932962" cy="3514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74209" y="1158338"/>
            <a:ext cx="1932962" cy="3514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45350" y="1158350"/>
            <a:ext cx="1932950" cy="3514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4202" y="493550"/>
            <a:ext cx="3117276" cy="4156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6625" y="493550"/>
            <a:ext cx="3117276" cy="4156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